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98" r:id="rId1"/>
  </p:sldMasterIdLst>
  <p:notesMasterIdLst>
    <p:notesMasterId r:id="rId13"/>
  </p:notesMasterIdLst>
  <p:handoutMasterIdLst>
    <p:handoutMasterId r:id="rId14"/>
  </p:handoutMasterIdLst>
  <p:sldIdLst>
    <p:sldId id="257" r:id="rId2"/>
    <p:sldId id="301" r:id="rId3"/>
    <p:sldId id="294" r:id="rId4"/>
    <p:sldId id="293" r:id="rId5"/>
    <p:sldId id="283" r:id="rId6"/>
    <p:sldId id="290" r:id="rId7"/>
    <p:sldId id="291" r:id="rId8"/>
    <p:sldId id="292" r:id="rId9"/>
    <p:sldId id="284" r:id="rId10"/>
    <p:sldId id="285" r:id="rId11"/>
    <p:sldId id="300" r:id="rId12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82" autoAdjust="0"/>
    <p:restoredTop sz="94646" autoAdjust="0"/>
  </p:normalViewPr>
  <p:slideViewPr>
    <p:cSldViewPr>
      <p:cViewPr varScale="1">
        <p:scale>
          <a:sx n="105" d="100"/>
          <a:sy n="105" d="100"/>
        </p:scale>
        <p:origin x="1788" y="3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10.xml"/><Relationship Id="rId2" Type="http://schemas.openxmlformats.org/officeDocument/2006/relationships/slide" Target="slides/slide9.xml"/><Relationship Id="rId1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945134F2-E0D2-4B8D-B3A1-2CE061D1A0F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37840" cy="465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57" tIns="46429" rIns="92857" bIns="4642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150B8311-C98A-446D-8839-0B3DE25CE2BC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2560" y="1"/>
            <a:ext cx="3037840" cy="465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57" tIns="46429" rIns="92857" bIns="4642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4276" name="Rectangle 4">
            <a:extLst>
              <a:ext uri="{FF2B5EF4-FFF2-40B4-BE49-F238E27FC236}">
                <a16:creationId xmlns:a16="http://schemas.microsoft.com/office/drawing/2014/main" id="{77AB8FAA-1D4D-4B16-A7BB-2D2D61F35EB3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179"/>
            <a:ext cx="3037840" cy="465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57" tIns="46429" rIns="92857" bIns="4642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4277" name="Rectangle 5">
            <a:extLst>
              <a:ext uri="{FF2B5EF4-FFF2-40B4-BE49-F238E27FC236}">
                <a16:creationId xmlns:a16="http://schemas.microsoft.com/office/drawing/2014/main" id="{B2993C5F-16E2-4083-A4E5-62B2870DE023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2560" y="8831179"/>
            <a:ext cx="3037840" cy="465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57" tIns="46429" rIns="92857" bIns="4642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55F8771-8F2B-4780-AAC6-04B271879D3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DE8D8A67-275F-484A-9C19-1DE346F10F2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2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57" tIns="46429" rIns="92857" bIns="4642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82354D00-3C5F-4938-B2BE-3E0640F9D9D7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72560" y="0"/>
            <a:ext cx="3037840" cy="462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57" tIns="46429" rIns="92857" bIns="4642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5844" name="Rectangle 4">
            <a:extLst>
              <a:ext uri="{FF2B5EF4-FFF2-40B4-BE49-F238E27FC236}">
                <a16:creationId xmlns:a16="http://schemas.microsoft.com/office/drawing/2014/main" id="{1F06CCDB-E6CD-42D7-A2E7-35753E114EE1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5388" y="693738"/>
            <a:ext cx="4619625" cy="3463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84CA1406-4799-4873-89A0-D250932DFC70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720" y="4389120"/>
            <a:ext cx="5140960" cy="4235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57" tIns="46429" rIns="92857" bIns="4642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A36AA20B-D015-4486-A618-16BCA4320DA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55241"/>
            <a:ext cx="3037840" cy="462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57" tIns="46429" rIns="92857" bIns="4642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1" name="Rectangle 7">
            <a:extLst>
              <a:ext uri="{FF2B5EF4-FFF2-40B4-BE49-F238E27FC236}">
                <a16:creationId xmlns:a16="http://schemas.microsoft.com/office/drawing/2014/main" id="{E9D5BEA2-2B45-42FE-8E8A-E8CF3C1F13C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560" y="8855241"/>
            <a:ext cx="3037840" cy="462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57" tIns="46429" rIns="92857" bIns="4642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9DBDCBD-5A66-4846-AAAC-487868CF87F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WV Department of Education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A42B8-1D20-42C0-9736-6D771A8A97E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9190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Highlighting Parent Involvement                                                                                                        Office of Special Education</a:t>
            </a:r>
          </a:p>
          <a:p>
            <a:pPr>
              <a:defRPr/>
            </a:pPr>
            <a:r>
              <a:rPr lang="en-US" altLang="en-US"/>
              <a:t>October 2003                                                                                                                   West Virginia Department of Education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803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Highlighting Parent Involvement                                                                                                        Office of Special Education</a:t>
            </a:r>
          </a:p>
          <a:p>
            <a:pPr>
              <a:defRPr/>
            </a:pPr>
            <a:r>
              <a:rPr lang="en-US" altLang="en-US"/>
              <a:t>October 2003                                                                                                                   West Virginia Department of Education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18915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17649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54530" y="3765449"/>
            <a:ext cx="5449871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Highlighting Parent Involvement                                                                                                        Office of Special Education</a:t>
            </a:r>
          </a:p>
          <a:p>
            <a:pPr>
              <a:defRPr/>
            </a:pPr>
            <a:r>
              <a:rPr lang="en-US" altLang="en-US"/>
              <a:t>October 2003                                                                                                                   West Virginia Department of Education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615535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Highlighting Parent Involvement                                                                                                        Office of Special Education</a:t>
            </a:r>
          </a:p>
          <a:p>
            <a:pPr>
              <a:defRPr/>
            </a:pPr>
            <a:r>
              <a:rPr lang="en-US" altLang="en-US"/>
              <a:t>October 2003                                                                                                                   West Virginia Department of Education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0192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Highlighting Parent Involvement                                                                                                        Office of Special Education</a:t>
            </a:r>
          </a:p>
          <a:p>
            <a:pPr>
              <a:defRPr/>
            </a:pPr>
            <a:r>
              <a:rPr lang="en-US" altLang="en-US"/>
              <a:t>October 2003                                                                                                                   West Virginia Department of Education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5807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Highlighting Parent Involvement                                                                                                        Office of Special Education</a:t>
            </a:r>
          </a:p>
          <a:p>
            <a:pPr>
              <a:defRPr/>
            </a:pPr>
            <a:r>
              <a:rPr lang="en-US" altLang="en-US"/>
              <a:t>October 2003                                                                                                                   West Virginia Department of Education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04816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Highlighting Parent Involvement                                                                                                        Office of Special Education</a:t>
            </a:r>
          </a:p>
          <a:p>
            <a:pPr>
              <a:defRPr/>
            </a:pPr>
            <a:r>
              <a:rPr lang="en-US" altLang="en-US"/>
              <a:t>October 2003                                                                                                                   West Virginia Department of Education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84745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Highlighting Parent Involvement                                                                                                        Office of Special Education</a:t>
            </a:r>
          </a:p>
          <a:p>
            <a:pPr>
              <a:defRPr/>
            </a:pPr>
            <a:r>
              <a:rPr lang="en-US" altLang="en-US"/>
              <a:t>October 2003                                                                                                                   West Virginia Department of Education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24487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Highlighting Parent Involvement                                                                                                        Office of Special Education</a:t>
            </a:r>
          </a:p>
          <a:p>
            <a:pPr>
              <a:defRPr/>
            </a:pPr>
            <a:r>
              <a:rPr lang="en-US" altLang="en-US"/>
              <a:t>October 2003                                                                                                                   West Virginia Department of Education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6964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Highlighting Parent Involvement                                                                                                        Office of Special Education</a:t>
            </a:r>
          </a:p>
          <a:p>
            <a:pPr>
              <a:defRPr/>
            </a:pPr>
            <a:r>
              <a:rPr lang="en-US" altLang="en-US"/>
              <a:t>October 2003                                                                                                                   West Virginia Department of Education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3755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Highlighting Parent Involvement                                                                                                        Office of Special Education</a:t>
            </a:r>
          </a:p>
          <a:p>
            <a:pPr>
              <a:defRPr/>
            </a:pPr>
            <a:r>
              <a:rPr lang="en-US" altLang="en-US"/>
              <a:t>October 2003                                                                                                                   West Virginia Department of Education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0879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Highlighting Parent Involvement                                                                                                        Office of Special Education</a:t>
            </a:r>
          </a:p>
          <a:p>
            <a:pPr>
              <a:defRPr/>
            </a:pPr>
            <a:r>
              <a:rPr lang="en-US" altLang="en-US"/>
              <a:t>October 2003                                                                                                                   West Virginia Department of Education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543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Highlighting Parent Involvement                                                                                                        Office of Special Education</a:t>
            </a:r>
          </a:p>
          <a:p>
            <a:pPr>
              <a:defRPr/>
            </a:pPr>
            <a:r>
              <a:rPr lang="en-US" altLang="en-US"/>
              <a:t>October 2003                                                                                                                   West Virginia Department of Education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638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Highlighting Parent Involvement                                                                                                        Office of Special Education</a:t>
            </a:r>
          </a:p>
          <a:p>
            <a:pPr>
              <a:defRPr/>
            </a:pPr>
            <a:r>
              <a:rPr lang="en-US" altLang="en-US"/>
              <a:t>October 2003                                                                                                                   West Virginia Department of Education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1334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Highlighting Parent Involvement                                                                                                        Office of Special Education</a:t>
            </a:r>
          </a:p>
          <a:p>
            <a:pPr>
              <a:defRPr/>
            </a:pPr>
            <a:r>
              <a:rPr lang="en-US" altLang="en-US"/>
              <a:t>October 2003                                                                                                                   West Virginia Department of Education</a:t>
            </a: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6446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Highlighting Parent Involvement                                                                                                        Office of Special Education</a:t>
            </a:r>
          </a:p>
          <a:p>
            <a:pPr>
              <a:defRPr/>
            </a:pPr>
            <a:r>
              <a:rPr lang="en-US" altLang="en-US"/>
              <a:t>October 2003                                                                                                                   West Virginia Department of Education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353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Highlighting Parent Involvement                                                                                                        Office of Special Education</a:t>
            </a:r>
          </a:p>
          <a:p>
            <a:pPr>
              <a:defRPr/>
            </a:pPr>
            <a:r>
              <a:rPr lang="en-US" altLang="en-US"/>
              <a:t>October 2003                                                                                                                   West Virginia Department of Education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5945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73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66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1000"/>
                </a:schemeClr>
              </a:gs>
              <a:gs pos="75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8000"/>
                </a:schemeClr>
              </a:gs>
              <a:gs pos="72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altLang="en-US"/>
              <a:t>Highlighting Parent Involvement                                                                                                        Office of Special Education</a:t>
            </a:r>
          </a:p>
          <a:p>
            <a:pPr>
              <a:defRPr/>
            </a:pPr>
            <a:r>
              <a:rPr lang="en-US" altLang="en-US"/>
              <a:t>October 2003                                                                                                                   West Virginia Department of Education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35624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  <p:sldLayoutId id="2147483810" r:id="rId12"/>
    <p:sldLayoutId id="2147483811" r:id="rId13"/>
    <p:sldLayoutId id="2147483812" r:id="rId14"/>
    <p:sldLayoutId id="2147483813" r:id="rId15"/>
    <p:sldLayoutId id="2147483814" r:id="rId16"/>
    <p:sldLayoutId id="2147483815" r:id="rId17"/>
    <p:sldLayoutId id="2147483816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login.i-ready.com/" TargetMode="Externa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adeschools.net/parents.asp" TargetMode="External"/><Relationship Id="rId2" Type="http://schemas.openxmlformats.org/officeDocument/2006/relationships/hyperlink" Target="https://www.classdojo.com/about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bridgeprepinteramerican.com/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hyperlink" Target="http://www.google.com/url?sa=i&amp;rct=j&amp;q=&amp;esrc=s&amp;frm=1&amp;source=images&amp;cd=&amp;cad=rja&amp;uact=8&amp;ved=0CAcQjRw&amp;url=http%3A%2F%2Fwww.gaiff.com%2F13977-magazine-racks-for-bathroom-pleasing-your-reading-time-with-a-new-look%2Finspiring-wall-magazine-rack-for-comfy-time-in-bathroom%2F&amp;ei=aohjVOvtDseGigKwg4GQBQ&amp;bvm=bv.79189006,d.aWw&amp;psig=AFQjCNEvWM1Jr0KPhddREO0u-Go5iH4Cjg&amp;ust=1415895475565104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A3F2C119-5230-4521-9395-DA939BA8528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04800" y="914400"/>
            <a:ext cx="6705600" cy="20955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4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Online Programs &amp; Parental Involvement</a:t>
            </a:r>
            <a:br>
              <a:rPr lang="en-US" alt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415817F9-6403-44FA-8EA7-CF709D218B7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04800" y="3429000"/>
            <a:ext cx="5181600" cy="4114800"/>
          </a:xfrm>
        </p:spPr>
        <p:txBody>
          <a:bodyPr/>
          <a:lstStyle/>
          <a:p>
            <a:pPr eaLnBrk="1" hangingPunct="1"/>
            <a:r>
              <a:rPr lang="en-US" altLang="en-US" sz="2800" b="1" dirty="0" err="1">
                <a:solidFill>
                  <a:schemeClr val="tx1">
                    <a:lumMod val="95000"/>
                  </a:schemeClr>
                </a:solidFill>
              </a:rPr>
              <a:t>Bridgeprep</a:t>
            </a:r>
            <a:r>
              <a:rPr lang="en-US" altLang="en-US" sz="2800" b="1" dirty="0">
                <a:solidFill>
                  <a:schemeClr val="tx1">
                    <a:lumMod val="95000"/>
                  </a:schemeClr>
                </a:solidFill>
              </a:rPr>
              <a:t> Academy </a:t>
            </a:r>
            <a:r>
              <a:rPr lang="en-US" altLang="en-US" sz="2800" b="1" dirty="0" err="1">
                <a:solidFill>
                  <a:schemeClr val="tx1">
                    <a:lumMod val="95000"/>
                  </a:schemeClr>
                </a:solidFill>
              </a:rPr>
              <a:t>interamerican</a:t>
            </a:r>
            <a:endParaRPr lang="en-US" altLang="en-US" sz="2800" b="1" dirty="0">
              <a:solidFill>
                <a:schemeClr val="tx1">
                  <a:lumMod val="95000"/>
                </a:schemeClr>
              </a:solidFill>
            </a:endParaRPr>
          </a:p>
          <a:p>
            <a:pPr eaLnBrk="1" hangingPunct="1"/>
            <a:r>
              <a:rPr lang="en-US" altLang="en-US" b="1" dirty="0">
                <a:solidFill>
                  <a:schemeClr val="tx1">
                    <a:lumMod val="95000"/>
                  </a:schemeClr>
                </a:solidFill>
              </a:rPr>
              <a:t>Mr. Antonio Cejas, principal</a:t>
            </a:r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</p:txBody>
      </p:sp>
      <p:pic>
        <p:nvPicPr>
          <p:cNvPr id="4" name="Picture 3" descr="A black and white logo&#10;&#10;Description automatically generated">
            <a:extLst>
              <a:ext uri="{FF2B5EF4-FFF2-40B4-BE49-F238E27FC236}">
                <a16:creationId xmlns:a16="http://schemas.microsoft.com/office/drawing/2014/main" id="{5D301C77-9B47-3EA1-0D0F-AE10B6A3D2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2558796"/>
            <a:ext cx="2755392" cy="292760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>
            <a:extLst>
              <a:ext uri="{FF2B5EF4-FFF2-40B4-BE49-F238E27FC236}">
                <a16:creationId xmlns:a16="http://schemas.microsoft.com/office/drawing/2014/main" id="{B74CDE16-BF28-4CD3-BB6E-226B96690F4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09600" y="1676400"/>
            <a:ext cx="7620000" cy="4195481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2800" dirty="0"/>
              <a:t>Family involvement is important through all years of a child’s education.</a:t>
            </a:r>
          </a:p>
          <a:p>
            <a:pPr eaLnBrk="1" hangingPunct="1"/>
            <a:r>
              <a:rPr lang="en-US" altLang="en-US" sz="2800" dirty="0"/>
              <a:t>Family involvement takes many forms and may not require a family’s presence at school.</a:t>
            </a:r>
          </a:p>
          <a:p>
            <a:pPr eaLnBrk="1" hangingPunct="1"/>
            <a:r>
              <a:rPr lang="en-US" altLang="en-US" sz="2800" dirty="0"/>
              <a:t>Families, schools, and communities are closely interconnected and must collaborate in educating children.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2551CF-3935-447A-AC43-946ECB9F2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 for trusting us with your child. We are looking forward to a successful school year.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pic>
        <p:nvPicPr>
          <p:cNvPr id="7170" name="Picture 2" descr="Image result for team together everyone achieves more">
            <a:extLst>
              <a:ext uri="{FF2B5EF4-FFF2-40B4-BE49-F238E27FC236}">
                <a16:creationId xmlns:a16="http://schemas.microsoft.com/office/drawing/2014/main" id="{ED1785C6-3CB8-47E3-B3D0-A3AAA164DBD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962400"/>
            <a:ext cx="4038600" cy="2687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19212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799F7-EA7D-4DCC-BB67-ACC594C24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697" y="629266"/>
            <a:ext cx="6939116" cy="1223983"/>
          </a:xfrm>
        </p:spPr>
        <p:txBody>
          <a:bodyPr>
            <a:normAutofit/>
          </a:bodyPr>
          <a:lstStyle/>
          <a:p>
            <a:r>
              <a:rPr lang="en-US" b="1" dirty="0"/>
              <a:t>New World of Learning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3B6E5F-A50B-49D7-942B-93BF41C3B5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483" y="2052214"/>
            <a:ext cx="4776982" cy="419618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300" dirty="0"/>
              <a:t>It takes a village to raise a child. </a:t>
            </a:r>
          </a:p>
          <a:p>
            <a:pPr lvl="1">
              <a:lnSpc>
                <a:spcPct val="90000"/>
              </a:lnSpc>
            </a:pPr>
            <a:r>
              <a:rPr lang="en-US" sz="1300" dirty="0"/>
              <a:t>Looks different in each family and classroom. </a:t>
            </a:r>
          </a:p>
          <a:p>
            <a:pPr lvl="1">
              <a:lnSpc>
                <a:spcPct val="90000"/>
              </a:lnSpc>
            </a:pPr>
            <a:r>
              <a:rPr lang="en-US" sz="1300" dirty="0"/>
              <a:t>Teachers are dealing with different modalities and new issues arise everyday. 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en-US" sz="1300" b="1" dirty="0"/>
          </a:p>
          <a:p>
            <a:pPr marL="57150" indent="0">
              <a:lnSpc>
                <a:spcPct val="90000"/>
              </a:lnSpc>
              <a:buNone/>
            </a:pPr>
            <a:r>
              <a:rPr lang="en-US" sz="1300" b="1" dirty="0"/>
              <a:t>How can we make things better? </a:t>
            </a:r>
          </a:p>
          <a:p>
            <a:pPr marL="400050">
              <a:lnSpc>
                <a:spcPct val="90000"/>
              </a:lnSpc>
            </a:pPr>
            <a:r>
              <a:rPr lang="en-US" sz="1300" dirty="0"/>
              <a:t>Stay connected with teacher and school. </a:t>
            </a:r>
          </a:p>
          <a:p>
            <a:pPr marL="400050">
              <a:lnSpc>
                <a:spcPct val="90000"/>
              </a:lnSpc>
            </a:pPr>
            <a:r>
              <a:rPr lang="en-US" sz="1300" dirty="0"/>
              <a:t>Hold your child </a:t>
            </a:r>
            <a:r>
              <a:rPr lang="en-US" sz="1300" b="1" dirty="0"/>
              <a:t>accountable</a:t>
            </a:r>
            <a:r>
              <a:rPr lang="en-US" sz="1300" dirty="0"/>
              <a:t> for their work and their participation. </a:t>
            </a:r>
          </a:p>
          <a:p>
            <a:pPr marL="400050">
              <a:lnSpc>
                <a:spcPct val="90000"/>
              </a:lnSpc>
            </a:pPr>
            <a:r>
              <a:rPr lang="en-US" sz="1300" dirty="0"/>
              <a:t>Follow school rules and procedures </a:t>
            </a:r>
          </a:p>
          <a:p>
            <a:pPr marL="400050">
              <a:lnSpc>
                <a:spcPct val="90000"/>
              </a:lnSpc>
            </a:pPr>
            <a:r>
              <a:rPr lang="en-US" sz="1300" dirty="0"/>
              <a:t>Be present </a:t>
            </a:r>
          </a:p>
          <a:p>
            <a:pPr marL="400050">
              <a:lnSpc>
                <a:spcPct val="90000"/>
              </a:lnSpc>
            </a:pPr>
            <a:r>
              <a:rPr lang="en-US" sz="1300" dirty="0"/>
              <a:t>Be understanding </a:t>
            </a:r>
          </a:p>
          <a:p>
            <a:pPr marL="400050">
              <a:lnSpc>
                <a:spcPct val="90000"/>
              </a:lnSpc>
            </a:pPr>
            <a:r>
              <a:rPr lang="en-US" sz="1300" dirty="0"/>
              <a:t>Be patient</a:t>
            </a:r>
          </a:p>
          <a:p>
            <a:pPr marL="400050">
              <a:lnSpc>
                <a:spcPct val="90000"/>
              </a:lnSpc>
            </a:pPr>
            <a:r>
              <a:rPr lang="en-US" sz="1300" dirty="0"/>
              <a:t>Be kind</a:t>
            </a:r>
          </a:p>
          <a:p>
            <a:pPr>
              <a:lnSpc>
                <a:spcPct val="90000"/>
              </a:lnSpc>
            </a:pPr>
            <a:endParaRPr lang="en-US" sz="1300" dirty="0"/>
          </a:p>
          <a:p>
            <a:pPr>
              <a:lnSpc>
                <a:spcPct val="90000"/>
              </a:lnSpc>
            </a:pPr>
            <a:endParaRPr lang="en-US" sz="13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FE62063-8953-40EC-BAA6-49F3674CB65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856" r="28002" b="2"/>
          <a:stretch/>
        </p:blipFill>
        <p:spPr>
          <a:xfrm>
            <a:off x="6097403" y="2052213"/>
            <a:ext cx="2560253" cy="419618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583606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8AE4E93-B8E9-4F73-BB04-BC1443363D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3783" y="568170"/>
            <a:ext cx="7629617" cy="3241829"/>
          </a:xfrm>
        </p:spPr>
        <p:txBody>
          <a:bodyPr>
            <a:normAutofit/>
          </a:bodyPr>
          <a:lstStyle/>
          <a:p>
            <a:r>
              <a:rPr lang="en-US" sz="5400" b="1" dirty="0"/>
              <a:t>Online Programs </a:t>
            </a:r>
            <a:br>
              <a:rPr lang="en-US" sz="5400" b="1" dirty="0"/>
            </a:br>
            <a:r>
              <a:rPr lang="en-US" sz="2700" b="1" dirty="0"/>
              <a:t>Help us build independent thinkers by allowing them to make their own mistakes and work on getting better!</a:t>
            </a:r>
            <a:br>
              <a:rPr lang="en-US" sz="5400" b="1" dirty="0"/>
            </a:br>
            <a:r>
              <a:rPr lang="en-US" sz="5400" b="1" dirty="0"/>
              <a:t> </a:t>
            </a:r>
          </a:p>
        </p:txBody>
      </p:sp>
      <p:pic>
        <p:nvPicPr>
          <p:cNvPr id="2050" name="Picture 2" descr="Image result for students working on computers clipart">
            <a:extLst>
              <a:ext uri="{FF2B5EF4-FFF2-40B4-BE49-F238E27FC236}">
                <a16:creationId xmlns:a16="http://schemas.microsoft.com/office/drawing/2014/main" id="{5E51E04B-72BD-4C87-8D9E-CF81FB44AC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962400"/>
            <a:ext cx="4648200" cy="197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55985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4788DE-B9F8-4D33-BAD3-8DB74D37E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/>
              <a:t>I-Ready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6937D17-E057-4415-90F7-CB502508D9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3031" cy="2743200"/>
          </a:xfrm>
        </p:spPr>
        <p:txBody>
          <a:bodyPr>
            <a:normAutofit fontScale="700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1"/>
                </a:solidFill>
              </a:rPr>
              <a:t>Reading, Math and Spanish Intervention program.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err="1">
                <a:hlinkClick r:id="rId2"/>
              </a:rPr>
              <a:t>i</a:t>
            </a:r>
            <a:r>
              <a:rPr lang="en-US" sz="2800" dirty="0">
                <a:hlinkClick r:id="rId2"/>
              </a:rPr>
              <a:t>-Ready Login</a:t>
            </a:r>
            <a:endParaRPr lang="en-US" sz="26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1"/>
                </a:solidFill>
              </a:rPr>
              <a:t>Must download the I-ready Application to your computer or tablet.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1"/>
                </a:solidFill>
              </a:rPr>
              <a:t>I-Ready  Support </a:t>
            </a:r>
          </a:p>
          <a:p>
            <a:endParaRPr lang="en-US" dirty="0"/>
          </a:p>
        </p:txBody>
      </p:sp>
      <p:pic>
        <p:nvPicPr>
          <p:cNvPr id="13" name="Picture Placeholder 12" descr="A cartoon character holding a sign in front of a login screen&#10;&#10;Description automatically generated">
            <a:extLst>
              <a:ext uri="{FF2B5EF4-FFF2-40B4-BE49-F238E27FC236}">
                <a16:creationId xmlns:a16="http://schemas.microsoft.com/office/drawing/2014/main" id="{61990BC4-CC63-D9C8-8A6F-F4205B111BC9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8" t="-15945" r="6763" b="-21220"/>
          <a:stretch/>
        </p:blipFill>
        <p:spPr>
          <a:xfrm>
            <a:off x="228600" y="304800"/>
            <a:ext cx="4191000" cy="6020354"/>
          </a:xfrm>
        </p:spPr>
      </p:pic>
    </p:spTree>
    <p:extLst>
      <p:ext uri="{BB962C8B-B14F-4D97-AF65-F5344CB8AC3E}">
        <p14:creationId xmlns:p14="http://schemas.microsoft.com/office/powerpoint/2010/main" val="27040989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A7447EDB-97B1-4753-9A53-4F10A7C30B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71600" y="19878"/>
            <a:ext cx="7620000" cy="13716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000" b="1" dirty="0"/>
              <a:t>Parental Involvement</a:t>
            </a: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0135E73E-C303-436F-BFD4-957454D37AE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09600" y="1391478"/>
            <a:ext cx="7086600" cy="4856922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600" dirty="0">
                <a:solidFill>
                  <a:schemeClr val="tx1"/>
                </a:solidFill>
              </a:rPr>
              <a:t>Class Dojo </a:t>
            </a:r>
          </a:p>
          <a:p>
            <a:pPr lvl="1" eaLnBrk="1" hangingPunct="1"/>
            <a:r>
              <a:rPr lang="en-US" altLang="en-US" sz="2200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https://www.classdojo.com/about/</a:t>
            </a:r>
            <a:endParaRPr lang="en-US" altLang="en-US" sz="2200" dirty="0">
              <a:solidFill>
                <a:schemeClr val="tx1"/>
              </a:solidFill>
            </a:endParaRPr>
          </a:p>
          <a:p>
            <a:pPr eaLnBrk="1" hangingPunct="1"/>
            <a:r>
              <a:rPr lang="en-US" altLang="en-US" sz="2600" dirty="0">
                <a:solidFill>
                  <a:schemeClr val="tx1"/>
                </a:solidFill>
              </a:rPr>
              <a:t>Student Grades</a:t>
            </a:r>
          </a:p>
          <a:p>
            <a:pPr lvl="1" eaLnBrk="1" hangingPunct="1"/>
            <a:r>
              <a:rPr lang="en-US" altLang="en-US" sz="2200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http://www.dadeschools.net/parents.asp</a:t>
            </a:r>
            <a:endParaRPr lang="en-US" altLang="en-US" sz="2200" dirty="0">
              <a:solidFill>
                <a:schemeClr val="tx1"/>
              </a:solidFill>
            </a:endParaRPr>
          </a:p>
          <a:p>
            <a:pPr eaLnBrk="1" hangingPunct="1"/>
            <a:r>
              <a:rPr lang="en-US" altLang="en-US" sz="2600" dirty="0" err="1">
                <a:solidFill>
                  <a:schemeClr val="tx1"/>
                </a:solidFill>
              </a:rPr>
              <a:t>Bridgeprep</a:t>
            </a:r>
            <a:r>
              <a:rPr lang="en-US" altLang="en-US" sz="2600" dirty="0">
                <a:solidFill>
                  <a:schemeClr val="tx1"/>
                </a:solidFill>
              </a:rPr>
              <a:t> Academy Website </a:t>
            </a:r>
          </a:p>
          <a:p>
            <a:pPr lvl="1" eaLnBrk="1" hangingPunct="1"/>
            <a:r>
              <a:rPr lang="en-US" sz="2400" dirty="0" err="1">
                <a:hlinkClick r:id="rId4"/>
              </a:rPr>
              <a:t>BridgePrep</a:t>
            </a:r>
            <a:r>
              <a:rPr lang="en-US" sz="2400" dirty="0">
                <a:hlinkClick r:id="rId4"/>
              </a:rPr>
              <a:t> Academy InterAmerican</a:t>
            </a:r>
            <a:endParaRPr lang="en-US" altLang="en-US" sz="2200" dirty="0">
              <a:solidFill>
                <a:schemeClr val="tx1"/>
              </a:solidFill>
            </a:endParaRPr>
          </a:p>
          <a:p>
            <a:pPr marL="0" indent="0" eaLnBrk="1" hangingPunct="1">
              <a:buNone/>
            </a:pPr>
            <a:endParaRPr lang="en-US" altLang="en-US" sz="2200" dirty="0">
              <a:solidFill>
                <a:schemeClr val="tx1"/>
              </a:solidFill>
            </a:endParaRPr>
          </a:p>
          <a:p>
            <a:pPr lvl="2" eaLnBrk="1" hangingPunct="1"/>
            <a:endParaRPr lang="en-US" alt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>
            <a:extLst>
              <a:ext uri="{FF2B5EF4-FFF2-40B4-BE49-F238E27FC236}">
                <a16:creationId xmlns:a16="http://schemas.microsoft.com/office/drawing/2014/main" id="{6DE95F69-F1C6-4853-AB3B-1E318F6AE5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463" y="304800"/>
            <a:ext cx="4884938" cy="1524000"/>
          </a:xfrm>
        </p:spPr>
        <p:txBody>
          <a:bodyPr>
            <a:normAutofit/>
          </a:bodyPr>
          <a:lstStyle/>
          <a:p>
            <a:r>
              <a:rPr lang="en-US" altLang="en-US" sz="4000" b="1" dirty="0"/>
              <a:t>Reading Everywhere!</a:t>
            </a:r>
          </a:p>
        </p:txBody>
      </p:sp>
      <p:pic>
        <p:nvPicPr>
          <p:cNvPr id="27651" name="Picture 2" descr="https://encrypted-tbn2.gstatic.com/images?q=tbn:ANd9GcQzJUfVtIcteDiTeUZ94yHI8aVOWIogEYJJT-bQvBXRjrsUFuyf">
            <a:hlinkClick r:id="rId2"/>
            <a:extLst>
              <a:ext uri="{FF2B5EF4-FFF2-40B4-BE49-F238E27FC236}">
                <a16:creationId xmlns:a16="http://schemas.microsoft.com/office/drawing/2014/main" id="{48DC4327-D948-41F5-AF70-8130EA60DF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362200"/>
            <a:ext cx="2206727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4" descr="write spelling words on bathroom mirror with dry erase marker">
            <a:extLst>
              <a:ext uri="{FF2B5EF4-FFF2-40B4-BE49-F238E27FC236}">
                <a16:creationId xmlns:a16="http://schemas.microsoft.com/office/drawing/2014/main" id="{DC56D2E4-4A15-4313-880F-D76515FD8C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8444" y="-17755"/>
            <a:ext cx="3311525" cy="4056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6" descr="Bath toys? Creative Organization Ideas for Kids">
            <a:extLst>
              <a:ext uri="{FF2B5EF4-FFF2-40B4-BE49-F238E27FC236}">
                <a16:creationId xmlns:a16="http://schemas.microsoft.com/office/drawing/2014/main" id="{DB66BB1E-F180-4D3A-9FD4-8484020FBA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5" y="4724400"/>
            <a:ext cx="25908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8" descr="Put print in the bathroom!">
            <a:extLst>
              <a:ext uri="{FF2B5EF4-FFF2-40B4-BE49-F238E27FC236}">
                <a16:creationId xmlns:a16="http://schemas.microsoft.com/office/drawing/2014/main" id="{4C297F8F-577F-49D0-830A-28385BD423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637087"/>
            <a:ext cx="2708275" cy="203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Image result for street signs">
            <a:extLst>
              <a:ext uri="{FF2B5EF4-FFF2-40B4-BE49-F238E27FC236}">
                <a16:creationId xmlns:a16="http://schemas.microsoft.com/office/drawing/2014/main" id="{9D9FB2B3-1849-4A13-9034-F6C5966C76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5662" y="43434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expo marker on mirror">
            <a:extLst>
              <a:ext uri="{FF2B5EF4-FFF2-40B4-BE49-F238E27FC236}">
                <a16:creationId xmlns:a16="http://schemas.microsoft.com/office/drawing/2014/main" id="{03C90CEA-3220-4AC3-ABC6-289F33ADED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9885" y="1828800"/>
            <a:ext cx="2948787" cy="194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2" descr="Like the idea of a bookshelf for cookbooks in the kitchen">
            <a:extLst>
              <a:ext uri="{FF2B5EF4-FFF2-40B4-BE49-F238E27FC236}">
                <a16:creationId xmlns:a16="http://schemas.microsoft.com/office/drawing/2014/main" id="{E097DBF8-7A84-4036-9641-FB3876500A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438400"/>
            <a:ext cx="2438400" cy="321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6" descr="Inspired Whims: DIY Magazine Rack">
            <a:extLst>
              <a:ext uri="{FF2B5EF4-FFF2-40B4-BE49-F238E27FC236}">
                <a16:creationId xmlns:a16="http://schemas.microsoft.com/office/drawing/2014/main" id="{21E9402F-F9A2-462C-8A5A-8DF5FA39CA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175" y="2667000"/>
            <a:ext cx="2514600" cy="334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Image result for street signs">
            <a:extLst>
              <a:ext uri="{FF2B5EF4-FFF2-40B4-BE49-F238E27FC236}">
                <a16:creationId xmlns:a16="http://schemas.microsoft.com/office/drawing/2014/main" id="{EBDF4212-52C1-4F66-83A7-295D6EF2B3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81000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Picture 8" descr="This will be perfect in the kids play room.  Everyone knows Delilah loves a good book!-love REaDon the walls">
            <a:extLst>
              <a:ext uri="{FF2B5EF4-FFF2-40B4-BE49-F238E27FC236}">
                <a16:creationId xmlns:a16="http://schemas.microsoft.com/office/drawing/2014/main" id="{DAFEB661-7424-460C-983C-0415098FE9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57200"/>
            <a:ext cx="1821208" cy="272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2" descr="These kids' bookshelves are made from inexpensive plastic *gutters.*">
            <a:extLst>
              <a:ext uri="{FF2B5EF4-FFF2-40B4-BE49-F238E27FC236}">
                <a16:creationId xmlns:a16="http://schemas.microsoft.com/office/drawing/2014/main" id="{6AACB7A3-9EB4-4D64-ADE1-A87FDE578F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1537" y="573087"/>
            <a:ext cx="2320925" cy="346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4" descr="no kiddies on the way but must save this for the future- love the bookshelves">
            <a:extLst>
              <a:ext uri="{FF2B5EF4-FFF2-40B4-BE49-F238E27FC236}">
                <a16:creationId xmlns:a16="http://schemas.microsoft.com/office/drawing/2014/main" id="{BFBA4490-F68B-4256-9E22-EEFC4AE3D4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8763" y="349250"/>
            <a:ext cx="2514600" cy="351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6" descr="Na na na na — Batshelf! Squeeze graphic novels and various books about justice into this handmade Batman Bookshelf ($277).">
            <a:extLst>
              <a:ext uri="{FF2B5EF4-FFF2-40B4-BE49-F238E27FC236}">
                <a16:creationId xmlns:a16="http://schemas.microsoft.com/office/drawing/2014/main" id="{3F2B0817-B680-4016-945D-1D4B09ACC9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3157" y="4550676"/>
            <a:ext cx="2705100" cy="178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Picture 8" descr="Spiderman Room. Made loft fro $70, book shelves $7 total (they were $60 each at pottery barn, Spiderman wall decal was $20 at Walmart.com. Love my boys room!!">
            <a:extLst>
              <a:ext uri="{FF2B5EF4-FFF2-40B4-BE49-F238E27FC236}">
                <a16:creationId xmlns:a16="http://schemas.microsoft.com/office/drawing/2014/main" id="{49A9B77A-7F64-4E89-8E6A-73967162F4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399" y="3505200"/>
            <a:ext cx="2247900" cy="299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23FAC2B7-1941-4BC4-8FCE-35609885DF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Remember These 10 Guiding Principles</a:t>
            </a:r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AE6C82EC-D671-488F-A91E-44F353B21BC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27700" y="2052925"/>
            <a:ext cx="8163900" cy="4195481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2800" dirty="0"/>
              <a:t>Family members are equal partners in a child’s education.</a:t>
            </a:r>
          </a:p>
          <a:p>
            <a:pPr eaLnBrk="1" hangingPunct="1"/>
            <a:r>
              <a:rPr lang="en-US" altLang="en-US" sz="2800" dirty="0"/>
              <a:t>The home environment is the “primary” educational environment.</a:t>
            </a:r>
          </a:p>
          <a:p>
            <a:pPr eaLnBrk="1" hangingPunct="1"/>
            <a:r>
              <a:rPr lang="en-US" altLang="en-US" sz="2800" dirty="0"/>
              <a:t>Schools must respect the diversity of families and their varied needs.</a:t>
            </a:r>
          </a:p>
          <a:p>
            <a:pPr eaLnBrk="1" hangingPunct="1"/>
            <a:r>
              <a:rPr lang="en-US" altLang="en-US" sz="2800" dirty="0"/>
              <a:t>All families care about their children.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tint val="100000"/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</TotalTime>
  <Words>279</Words>
  <Application>Microsoft Office PowerPoint</Application>
  <PresentationFormat>On-screen Show (4:3)</PresentationFormat>
  <Paragraphs>40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Century Gothic</vt:lpstr>
      <vt:lpstr>Times New Roman</vt:lpstr>
      <vt:lpstr>Wingdings 3</vt:lpstr>
      <vt:lpstr>Ion</vt:lpstr>
      <vt:lpstr>Online Programs &amp; Parental Involvement </vt:lpstr>
      <vt:lpstr>New World of Learning </vt:lpstr>
      <vt:lpstr>Online Programs  Help us build independent thinkers by allowing them to make their own mistakes and work on getting better!  </vt:lpstr>
      <vt:lpstr>I-Ready </vt:lpstr>
      <vt:lpstr>Parental Involvement</vt:lpstr>
      <vt:lpstr>Reading Everywhere!</vt:lpstr>
      <vt:lpstr>PowerPoint Presentation</vt:lpstr>
      <vt:lpstr>PowerPoint Presentation</vt:lpstr>
      <vt:lpstr>Remember These 10 Guiding Principles</vt:lpstr>
      <vt:lpstr>PowerPoint Presentation</vt:lpstr>
      <vt:lpstr>Thank you for trusting us with your child. We are looking forward to a successful school year.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Online Programs &amp; Parental Involvement</dc:title>
  <dc:creator>Mitzie Ortiz</dc:creator>
  <cp:lastModifiedBy>Dunia Soto</cp:lastModifiedBy>
  <cp:revision>6</cp:revision>
  <dcterms:created xsi:type="dcterms:W3CDTF">2020-11-17T18:08:01Z</dcterms:created>
  <dcterms:modified xsi:type="dcterms:W3CDTF">2025-01-21T18:33:33Z</dcterms:modified>
</cp:coreProperties>
</file>